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PT Sans Narrow"/>
      <p:regular r:id="rId21"/>
      <p:bold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TSansNarrow-bold.fntdata"/><Relationship Id="rId21" Type="http://schemas.openxmlformats.org/officeDocument/2006/relationships/font" Target="fonts/PTSansNarrow-regular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7461576d7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57461576d7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7461576d7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57461576d7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5730027f00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5730027f00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730027f00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730027f00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5730027f00_0_8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5730027f00_0_8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7461576d7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57461576d7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5730027f00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5730027f00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5730027f00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5730027f00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5730027f00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5730027f00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5730027f00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5730027f00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7461576d7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7461576d7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57461576d7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57461576d7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5730027f00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5730027f00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730027f00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730027f00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slideserve.com/alka/modbus-essential" TargetMode="External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slideserve.com/alka/modbus-essential" TargetMode="External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5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modbus.org/member_docs/RTAutomation-10-27-21.pdf" TargetMode="External"/><Relationship Id="rId4" Type="http://schemas.openxmlformats.org/officeDocument/2006/relationships/hyperlink" Target="https://www.accuenergy.com/support/reference-directory/wireless-modbus/" TargetMode="External"/><Relationship Id="rId9" Type="http://schemas.openxmlformats.org/officeDocument/2006/relationships/image" Target="../media/image23.png"/><Relationship Id="rId5" Type="http://schemas.openxmlformats.org/officeDocument/2006/relationships/hyperlink" Target="https://modbus.org/member_docs/Acromag-How-to-Measure-Temperature-with-a-High-density-Ethernet-IO-Solution-Application-Note.pdf" TargetMode="External"/><Relationship Id="rId6" Type="http://schemas.openxmlformats.org/officeDocument/2006/relationships/hyperlink" Target="https://grandcentrix.net/en/products/modbus/" TargetMode="External"/><Relationship Id="rId7" Type="http://schemas.openxmlformats.org/officeDocument/2006/relationships/image" Target="../media/image22.png"/><Relationship Id="rId8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www.youtube.com/watch?v=txi2p5_OjKU" TargetMode="External"/><Relationship Id="rId5" Type="http://schemas.openxmlformats.org/officeDocument/2006/relationships/hyperlink" Target="https://www.amazon.com/James-Daniel-Craig-Poster-Photo/dp/B01DJSCW6O" TargetMode="External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11" Type="http://schemas.openxmlformats.org/officeDocument/2006/relationships/hyperlink" Target="https://modbus.org/docs/MB-TCP-Security-v21_2018-07-24.pdf" TargetMode="External"/><Relationship Id="rId10" Type="http://schemas.openxmlformats.org/officeDocument/2006/relationships/hyperlink" Target="https://modbus.org/docs/ModbusNews_Summer05.pdf" TargetMode="External"/><Relationship Id="rId9" Type="http://schemas.openxmlformats.org/officeDocument/2006/relationships/hyperlink" Target="https://en.wikipedia.org/wiki/Programmable_logic_controller#/media/File:Automate_industriel_WAGO_pour_un_syst%C3%A8me_de_monitoring_en_industrie_pharmaceutique.jpg" TargetMode="External"/><Relationship Id="rId5" Type="http://schemas.openxmlformats.org/officeDocument/2006/relationships/image" Target="../media/image19.png"/><Relationship Id="rId6" Type="http://schemas.openxmlformats.org/officeDocument/2006/relationships/image" Target="../media/image24.png"/><Relationship Id="rId7" Type="http://schemas.openxmlformats.org/officeDocument/2006/relationships/image" Target="../media/image11.png"/><Relationship Id="rId8" Type="http://schemas.openxmlformats.org/officeDocument/2006/relationships/hyperlink" Target="https://rspsupply.com/images/content/Modicon%20logo.jp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10" Type="http://schemas.openxmlformats.org/officeDocument/2006/relationships/hyperlink" Target="https://product-help.schneider-electric.com/ED/ES_Power/NT-NW_Modbus_IEC_Guide/EDMS/DOCA0054EN/DOCA0054xx/Master_NS_Modbus_Protocol/Master_NS_Modbus_Protocol-2.htm" TargetMode="External"/><Relationship Id="rId9" Type="http://schemas.openxmlformats.org/officeDocument/2006/relationships/hyperlink" Target="https://realpars.com/modbus/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hyperlink" Target="https://lieneticjaya.com/wp-content/uploads/2020/07/Serial-Communication-RS232-dan-RS485-750x440.png" TargetMode="External"/><Relationship Id="rId8" Type="http://schemas.openxmlformats.org/officeDocument/2006/relationships/hyperlink" Target="http://www.ruekertmielke.com/blog/2017/6/13/scada-system-tlc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dpstele.com/blog/how-to-understand-modbus-rtu.php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hyperlink" Target="https://www.slideserve.com/alka/modbus-essentia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3wgKcUDlHuM" TargetMode="External"/><Relationship Id="rId4" Type="http://schemas.openxmlformats.org/officeDocument/2006/relationships/hyperlink" Target="https://www.everelettronica.com/de/technologien/ethernet-modbus-tcp-ip" TargetMode="External"/><Relationship Id="rId5" Type="http://schemas.openxmlformats.org/officeDocument/2006/relationships/hyperlink" Target="https://www.edupointbd.com/network-topology-ev/" TargetMode="External"/><Relationship Id="rId6" Type="http://schemas.openxmlformats.org/officeDocument/2006/relationships/image" Target="../media/image8.png"/><Relationship Id="rId7" Type="http://schemas.openxmlformats.org/officeDocument/2006/relationships/image" Target="../media/image24.png"/><Relationship Id="rId8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hyperlink" Target="https://www.youtube.com/watch?v=txi2p5_OjKU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Modbus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500125" y="3261200"/>
            <a:ext cx="6408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Heansuh Lee and Shihab Ud Doula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OSI vs Modbus</a:t>
            </a:r>
            <a:endParaRPr/>
          </a:p>
        </p:txBody>
      </p:sp>
      <p:sp>
        <p:nvSpPr>
          <p:cNvPr id="154" name="Google Shape;154;p22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 txBox="1"/>
          <p:nvPr/>
        </p:nvSpPr>
        <p:spPr>
          <a:xfrm>
            <a:off x="-12" y="4674950"/>
            <a:ext cx="611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Images references: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[1] </a:t>
            </a:r>
            <a:r>
              <a:rPr lang="en" sz="700" u="sng">
                <a:solidFill>
                  <a:schemeClr val="hlink"/>
                </a:solidFill>
                <a:hlinkClick r:id="rId3"/>
              </a:rPr>
              <a:t>https://www.slideserve.com/alka/modbus-essential</a:t>
            </a:r>
            <a:endParaRPr sz="700"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5575" y="1197250"/>
            <a:ext cx="4972848" cy="32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Machine</a:t>
            </a:r>
            <a:endParaRPr/>
          </a:p>
        </p:txBody>
      </p:sp>
      <p:sp>
        <p:nvSpPr>
          <p:cNvPr id="162" name="Google Shape;162;p23"/>
          <p:cNvSpPr txBox="1"/>
          <p:nvPr/>
        </p:nvSpPr>
        <p:spPr>
          <a:xfrm>
            <a:off x="-12" y="4674950"/>
            <a:ext cx="611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Images references: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[1] </a:t>
            </a:r>
            <a:r>
              <a:rPr lang="en" sz="700" u="sng">
                <a:solidFill>
                  <a:schemeClr val="hlink"/>
                </a:solidFill>
                <a:hlinkClick r:id="rId3"/>
              </a:rPr>
              <a:t>https://www.slideserve.com/alka/modbus-essential</a:t>
            </a:r>
            <a:endParaRPr sz="700"/>
          </a:p>
        </p:txBody>
      </p:sp>
      <p:pic>
        <p:nvPicPr>
          <p:cNvPr id="163" name="Google Shape;16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7976" y="1250350"/>
            <a:ext cx="6188049" cy="295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of Modbus</a:t>
            </a:r>
            <a:endParaRPr/>
          </a:p>
        </p:txBody>
      </p:sp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475" y="1152425"/>
            <a:ext cx="6012744" cy="368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652" y="1271425"/>
            <a:ext cx="2400299" cy="323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03199" y="1309871"/>
            <a:ext cx="5679276" cy="307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/>
        </p:nvSpPr>
        <p:spPr>
          <a:xfrm>
            <a:off x="41138" y="4304775"/>
            <a:ext cx="6118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Images references: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[1] </a:t>
            </a:r>
            <a:r>
              <a:rPr lang="en" sz="700" u="sng">
                <a:solidFill>
                  <a:schemeClr val="hlink"/>
                </a:solidFill>
                <a:hlinkClick r:id="rId3"/>
              </a:rPr>
              <a:t>https://modbus.org/member_docs/RTAutomation-10-27-21.pdf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[2] </a:t>
            </a:r>
            <a:r>
              <a:rPr lang="en" sz="700" u="sng">
                <a:solidFill>
                  <a:schemeClr val="hlink"/>
                </a:solidFill>
                <a:hlinkClick r:id="rId4"/>
              </a:rPr>
              <a:t>https://www.accuenergy.com/support/reference-directory/wireless-modbus/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[3] </a:t>
            </a:r>
            <a:r>
              <a:rPr lang="en" sz="700" u="sng">
                <a:solidFill>
                  <a:schemeClr val="hlink"/>
                </a:solidFill>
                <a:hlinkClick r:id="rId5"/>
              </a:rPr>
              <a:t>https://modbus.org/member_docs/Acromag-How-to-Measure-Temperature-with-a-High-density-Ethernet-IO-Solution-Application-Note.pdf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[4] </a:t>
            </a:r>
            <a:r>
              <a:rPr lang="en" sz="700" u="sng">
                <a:solidFill>
                  <a:schemeClr val="hlink"/>
                </a:solidFill>
                <a:hlinkClick r:id="rId6"/>
              </a:rPr>
              <a:t>https://grandcentrix.net/en/products/modbus/</a:t>
            </a:r>
            <a:endParaRPr sz="700"/>
          </a:p>
        </p:txBody>
      </p:sp>
      <p:pic>
        <p:nvPicPr>
          <p:cNvPr id="177" name="Google Shape;177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35063" y="1346288"/>
            <a:ext cx="6638925" cy="347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Real-life Applications of Modbus</a:t>
            </a:r>
            <a:endParaRPr/>
          </a:p>
        </p:txBody>
      </p:sp>
      <p:pic>
        <p:nvPicPr>
          <p:cNvPr id="179" name="Google Shape;179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71338" y="1010500"/>
            <a:ext cx="6566400" cy="393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37375" y="1165900"/>
            <a:ext cx="7162800" cy="3629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5"/>
          <p:cNvSpPr txBox="1"/>
          <p:nvPr/>
        </p:nvSpPr>
        <p:spPr>
          <a:xfrm>
            <a:off x="5766950" y="1261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/>
        </p:nvSpPr>
        <p:spPr>
          <a:xfrm>
            <a:off x="5832300" y="9653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Simplicity: </a:t>
            </a:r>
            <a:r>
              <a:rPr lang="en" u="sng"/>
              <a:t>easy</a:t>
            </a:r>
            <a:r>
              <a:rPr lang="en"/>
              <a:t> to understand and implement, wide adoption in various industries.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Open-Source: </a:t>
            </a:r>
            <a:r>
              <a:rPr lang="en"/>
              <a:t>an </a:t>
            </a:r>
            <a:r>
              <a:rPr lang="en" u="sng"/>
              <a:t>open-source protocol</a:t>
            </a:r>
            <a:r>
              <a:rPr lang="en"/>
              <a:t>, meaning there are no licensing fees to use it (but softwares to facilitate, yes).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Versatility:</a:t>
            </a:r>
            <a:r>
              <a:rPr lang="en"/>
              <a:t> supports </a:t>
            </a:r>
            <a:r>
              <a:rPr lang="en" u="sng"/>
              <a:t>multiple types</a:t>
            </a:r>
            <a:r>
              <a:rPr lang="en"/>
              <a:t> of data and can be used over both serial and Ethernet connections.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Compatibility:</a:t>
            </a:r>
            <a:r>
              <a:rPr lang="en"/>
              <a:t> supported by many industrial devices due to its </a:t>
            </a:r>
            <a:r>
              <a:rPr lang="en" u="sng"/>
              <a:t>longevity</a:t>
            </a:r>
            <a:r>
              <a:rPr lang="en"/>
              <a:t> and </a:t>
            </a:r>
            <a:r>
              <a:rPr lang="en" u="sng"/>
              <a:t>popularity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311700" y="1266325"/>
            <a:ext cx="8520600" cy="3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Limited Data Types:</a:t>
            </a:r>
            <a:r>
              <a:rPr lang="en"/>
              <a:t> from 1970s, and the </a:t>
            </a:r>
            <a:r>
              <a:rPr lang="en" u="sng"/>
              <a:t>number of data types</a:t>
            </a:r>
            <a:r>
              <a:rPr lang="en"/>
              <a:t> is limited to those understood by PLCs at that time.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Lack of Discoverability:</a:t>
            </a:r>
            <a:r>
              <a:rPr lang="en"/>
              <a:t> </a:t>
            </a:r>
            <a:r>
              <a:rPr lang="en" u="sng"/>
              <a:t>No standard wa</a:t>
            </a:r>
            <a:r>
              <a:rPr lang="en" u="sng"/>
              <a:t>y</a:t>
            </a:r>
            <a:r>
              <a:rPr lang="en"/>
              <a:t> exists for a node to find the description of a data object, for example, to learn that a register value represents a temperature between 30 and 175 degrees.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Bandwidth:</a:t>
            </a:r>
            <a:r>
              <a:rPr lang="en"/>
              <a:t> The client node </a:t>
            </a:r>
            <a:r>
              <a:rPr lang="en" u="sng"/>
              <a:t>must routinely poll</a:t>
            </a:r>
            <a:r>
              <a:rPr lang="en"/>
              <a:t> each field device and look for changes in the data, which can consume significant bandwidth.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Security:</a:t>
            </a:r>
            <a:r>
              <a:rPr lang="en"/>
              <a:t> Modbus protocol itself provides </a:t>
            </a:r>
            <a:r>
              <a:rPr lang="en" u="sng"/>
              <a:t>no security</a:t>
            </a:r>
            <a:r>
              <a:rPr lang="en"/>
              <a:t> against unauthorized commands or interception of data.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Addressing: </a:t>
            </a:r>
            <a:r>
              <a:rPr lang="en"/>
              <a:t>Modbus is restricted to addressing </a:t>
            </a:r>
            <a:r>
              <a:rPr lang="en" u="sng"/>
              <a:t>247 devices</a:t>
            </a:r>
            <a:r>
              <a:rPr lang="en"/>
              <a:t> on one data link, which limits the number of field devices that may be connected to a parent station.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086" y="1590400"/>
            <a:ext cx="2867114" cy="264657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-12" y="4598750"/>
            <a:ext cx="611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Images references: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[1] </a:t>
            </a:r>
            <a:r>
              <a:rPr lang="en" sz="700" u="sng">
                <a:solidFill>
                  <a:schemeClr val="hlink"/>
                </a:solidFill>
                <a:hlinkClick r:id="rId4"/>
              </a:rPr>
              <a:t>https://www.youtube.com/watch?v=txi2p5_OjKU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[2] </a:t>
            </a:r>
            <a:r>
              <a:rPr lang="en" sz="700" u="sng">
                <a:solidFill>
                  <a:schemeClr val="hlink"/>
                </a:solidFill>
                <a:hlinkClick r:id="rId5"/>
              </a:rPr>
              <a:t>https://www.amazon.com/James-Daniel-Craig-Poster-Photo/dp/B01DJSCW6O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17790" y="1680400"/>
            <a:ext cx="2232835" cy="2646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History of Modbus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Concept, Topology and Applications of Modbus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Simulation of Modbus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Real-life Applications of Modbus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Evaluation of Modbus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67674" l="0" r="0" t="0"/>
          <a:stretch/>
        </p:blipFill>
        <p:spPr>
          <a:xfrm>
            <a:off x="5931050" y="2348200"/>
            <a:ext cx="2254503" cy="6792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>
            <p:ph type="title"/>
          </p:nvPr>
        </p:nvSpPr>
        <p:spPr>
          <a:xfrm>
            <a:off x="326075" y="314225"/>
            <a:ext cx="8506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25" y="901350"/>
            <a:ext cx="2011800" cy="201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16200" y="985326"/>
            <a:ext cx="2011800" cy="133698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2716200" y="2278263"/>
            <a:ext cx="18621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First with industrial PLCs!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6">
            <a:alphaModFix/>
          </a:blip>
          <a:srcRect b="32340" l="0" r="0" t="33606"/>
          <a:stretch/>
        </p:blipFill>
        <p:spPr>
          <a:xfrm>
            <a:off x="5201813" y="761461"/>
            <a:ext cx="3508777" cy="11948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1248125" y="2348200"/>
            <a:ext cx="7422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1978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7844825" y="1921763"/>
            <a:ext cx="7422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1998</a:t>
            </a: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1450" y="2823902"/>
            <a:ext cx="4852151" cy="9531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1924998" y="3730638"/>
            <a:ext cx="644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2004</a:t>
            </a:r>
            <a:endParaRPr/>
          </a:p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7443338" y="2977650"/>
            <a:ext cx="742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2018</a:t>
            </a:r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3">
            <a:alphaModFix/>
          </a:blip>
          <a:srcRect b="0" l="0" r="0" t="74407"/>
          <a:stretch/>
        </p:blipFill>
        <p:spPr>
          <a:xfrm>
            <a:off x="5068019" y="3529300"/>
            <a:ext cx="4075982" cy="9722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0" y="4364200"/>
            <a:ext cx="85062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Image </a:t>
            </a: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references</a:t>
            </a: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: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[1] </a:t>
            </a:r>
            <a:r>
              <a:rPr lang="en" sz="700" u="sng">
                <a:solidFill>
                  <a:schemeClr val="hlink"/>
                </a:solidFill>
                <a:hlinkClick r:id="rId8"/>
              </a:rPr>
              <a:t>https://rspsupply.com/images/content/Modicon%20logo.jpg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[2</a:t>
            </a:r>
            <a:r>
              <a:rPr lang="en" sz="700" u="sng">
                <a:solidFill>
                  <a:schemeClr val="hlink"/>
                </a:solidFill>
                <a:hlinkClick r:id="rId9"/>
              </a:rPr>
              <a:t>] https://en.wikipedia.org/wiki/Programmable_logic_controller#/media/File:Automate_industriel_WAGO_pour_un_syst%C3%A8me_de_monitoring_en_industrie_pharmaceutique.jpg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[3] </a:t>
            </a:r>
            <a:r>
              <a:rPr lang="en" sz="700" u="sng">
                <a:solidFill>
                  <a:schemeClr val="hlink"/>
                </a:solidFill>
                <a:hlinkClick r:id="rId10"/>
              </a:rPr>
              <a:t> https://modbus.org/docs/ModbusNews_Summer05.pdf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[4] </a:t>
            </a:r>
            <a:r>
              <a:rPr lang="en" sz="700" u="sng">
                <a:solidFill>
                  <a:schemeClr val="hlink"/>
                </a:solidFill>
                <a:hlinkClick r:id="rId11"/>
              </a:rPr>
              <a:t>https://modbus.org/docs/MB-TCP-Security-v21_2018-07-24.pdf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0" y="4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</a:t>
            </a:r>
            <a:endParaRPr/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000" y="923400"/>
            <a:ext cx="2481226" cy="186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747150" y="2868900"/>
            <a:ext cx="3063300" cy="4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SCADA (Supervisory Control and Data Acquisition)</a:t>
            </a:r>
            <a:br>
              <a:rPr lang="en"/>
            </a:br>
            <a:r>
              <a:rPr lang="en"/>
              <a:t>It’s a type of ICS (Industrial Control System)</a:t>
            </a:r>
            <a:endParaRPr/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3587" y="893524"/>
            <a:ext cx="3462175" cy="192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2775" y="3234500"/>
            <a:ext cx="2008950" cy="117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0451" y="2700053"/>
            <a:ext cx="2425676" cy="173262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6074896" y="405750"/>
            <a:ext cx="20508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Types of Modbus</a:t>
            </a:r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1677921" y="3578300"/>
            <a:ext cx="20508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Master-Slave (Request-Response)</a:t>
            </a:r>
            <a:endParaRPr/>
          </a:p>
        </p:txBody>
      </p:sp>
      <p:sp>
        <p:nvSpPr>
          <p:cNvPr id="111" name="Google Shape;111;p17"/>
          <p:cNvSpPr txBox="1"/>
          <p:nvPr/>
        </p:nvSpPr>
        <p:spPr>
          <a:xfrm>
            <a:off x="0" y="4413100"/>
            <a:ext cx="863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mage </a:t>
            </a: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references</a:t>
            </a: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: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[1]</a:t>
            </a:r>
            <a:r>
              <a:rPr lang="en" sz="700" u="sng">
                <a:solidFill>
                  <a:schemeClr val="hlink"/>
                </a:solidFill>
                <a:hlinkClick r:id="rId7"/>
              </a:rPr>
              <a:t>https://lieneticjaya.com/wp-content/uploads/2020/07/Serial-Communication-RS232-dan-RS485-750x440.png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[2] </a:t>
            </a:r>
            <a:r>
              <a:rPr lang="en" sz="700" u="sng">
                <a:solidFill>
                  <a:schemeClr val="hlink"/>
                </a:solidFill>
                <a:hlinkClick r:id="rId8"/>
              </a:rPr>
              <a:t>http://www.ruekertmielke.com/blog/2017/6/13/scada-system-tlc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[3] </a:t>
            </a:r>
            <a:r>
              <a:rPr lang="en" sz="700" u="sng">
                <a:solidFill>
                  <a:schemeClr val="hlink"/>
                </a:solidFill>
                <a:hlinkClick r:id="rId9"/>
              </a:rPr>
              <a:t>https://realpars.com/modbus/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Open Sans"/>
                <a:ea typeface="Open Sans"/>
                <a:cs typeface="Open Sans"/>
                <a:sym typeface="Open Sans"/>
              </a:rPr>
              <a:t>[4] </a:t>
            </a:r>
            <a:r>
              <a:rPr lang="en" sz="700" u="sng">
                <a:solidFill>
                  <a:schemeClr val="hlink"/>
                </a:solidFill>
                <a:hlinkClick r:id="rId10"/>
              </a:rPr>
              <a:t>https://product-help.schneider-electric.com/ED/ES_Power/NT-NW_Modbus_IEC_Guide/EDMS/DOCA0054EN/DOCA0054xx/Master_NS_Modbus_Protocol/Master_NS_Modbus_Protocol-2.htm</a:t>
            </a:r>
            <a:endParaRPr sz="7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Type</a:t>
            </a:r>
            <a:endParaRPr/>
          </a:p>
        </p:txBody>
      </p:sp>
      <p:sp>
        <p:nvSpPr>
          <p:cNvPr id="117" name="Google Shape;117;p18"/>
          <p:cNvSpPr txBox="1"/>
          <p:nvPr/>
        </p:nvSpPr>
        <p:spPr>
          <a:xfrm>
            <a:off x="-12" y="4674950"/>
            <a:ext cx="611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Images references: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[1] </a:t>
            </a:r>
            <a:r>
              <a:rPr lang="en" sz="700" u="sng">
                <a:solidFill>
                  <a:schemeClr val="hlink"/>
                </a:solidFill>
                <a:hlinkClick r:id="rId3"/>
              </a:rPr>
              <a:t>https://www.dpstele.com/blog/how-to-understand-modbus-rtu.php</a:t>
            </a:r>
            <a:endParaRPr sz="700"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1975" y="1387750"/>
            <a:ext cx="6038850" cy="28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Code</a:t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588" y="1070775"/>
            <a:ext cx="5838825" cy="367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-12" y="4674950"/>
            <a:ext cx="611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Images references: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[1] </a:t>
            </a:r>
            <a:r>
              <a:rPr lang="en" sz="700" u="sng">
                <a:solidFill>
                  <a:schemeClr val="hlink"/>
                </a:solidFill>
                <a:hlinkClick r:id="rId4"/>
              </a:rPr>
              <a:t>https://www.slideserve.com/alka/modbus-essential</a:t>
            </a:r>
            <a:endParaRPr sz="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/>
        </p:nvSpPr>
        <p:spPr>
          <a:xfrm>
            <a:off x="-12" y="4511675"/>
            <a:ext cx="611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Images references: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[1] </a:t>
            </a:r>
            <a:r>
              <a:rPr lang="en" sz="700" u="sng">
                <a:solidFill>
                  <a:schemeClr val="hlink"/>
                </a:solidFill>
                <a:hlinkClick r:id="rId3"/>
              </a:rPr>
              <a:t>https://www.youtube.com/watch?v=3wgKcUDlHuM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[2] </a:t>
            </a:r>
            <a:r>
              <a:rPr lang="en" sz="700" u="sng">
                <a:solidFill>
                  <a:schemeClr val="hlink"/>
                </a:solidFill>
                <a:hlinkClick r:id="rId4"/>
              </a:rPr>
              <a:t>https://www.everelettronica.com/de/technologien/ethernet-modbus-tcp-ip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[3] </a:t>
            </a:r>
            <a:r>
              <a:rPr lang="en" sz="700" u="sng">
                <a:solidFill>
                  <a:schemeClr val="hlink"/>
                </a:solidFill>
                <a:hlinkClick r:id="rId5"/>
              </a:rPr>
              <a:t>https://www.edupointbd.com/network-topology-ev/</a:t>
            </a:r>
            <a:endParaRPr sz="700"/>
          </a:p>
        </p:txBody>
      </p:sp>
      <p:sp>
        <p:nvSpPr>
          <p:cNvPr id="131" name="Google Shape;131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Topology of Modbus</a:t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8575" y="1641148"/>
            <a:ext cx="3730826" cy="201740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0"/>
          <p:cNvSpPr txBox="1"/>
          <p:nvPr/>
        </p:nvSpPr>
        <p:spPr>
          <a:xfrm>
            <a:off x="4429050" y="951600"/>
            <a:ext cx="264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4" name="Google Shape;134;p20"/>
          <p:cNvPicPr preferRelativeResize="0"/>
          <p:nvPr/>
        </p:nvPicPr>
        <p:blipFill rotWithShape="1">
          <a:blip r:embed="rId7">
            <a:alphaModFix/>
          </a:blip>
          <a:srcRect b="32340" l="0" r="0" t="33606"/>
          <a:stretch/>
        </p:blipFill>
        <p:spPr>
          <a:xfrm>
            <a:off x="5137975" y="2007723"/>
            <a:ext cx="3508777" cy="119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 rotWithShape="1">
          <a:blip r:embed="rId8">
            <a:alphaModFix/>
          </a:blip>
          <a:srcRect b="59142" l="37620" r="41226" t="11357"/>
          <a:stretch/>
        </p:blipFill>
        <p:spPr>
          <a:xfrm>
            <a:off x="2388002" y="3801425"/>
            <a:ext cx="1032253" cy="831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20"/>
          <p:cNvGrpSpPr/>
          <p:nvPr/>
        </p:nvGrpSpPr>
        <p:grpSpPr>
          <a:xfrm>
            <a:off x="5593525" y="3753500"/>
            <a:ext cx="2800849" cy="927162"/>
            <a:chOff x="5593525" y="3608475"/>
            <a:chExt cx="2800849" cy="927162"/>
          </a:xfrm>
        </p:grpSpPr>
        <p:pic>
          <p:nvPicPr>
            <p:cNvPr id="137" name="Google Shape;137;p20"/>
            <p:cNvPicPr preferRelativeResize="0"/>
            <p:nvPr/>
          </p:nvPicPr>
          <p:blipFill rotWithShape="1">
            <a:blip r:embed="rId8">
              <a:alphaModFix/>
            </a:blip>
            <a:srcRect b="3369" l="36784" r="42062" t="65484"/>
            <a:stretch/>
          </p:blipFill>
          <p:spPr>
            <a:xfrm>
              <a:off x="7362125" y="3608475"/>
              <a:ext cx="1032249" cy="877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8" name="Google Shape;138;p20"/>
            <p:cNvPicPr preferRelativeResize="0"/>
            <p:nvPr/>
          </p:nvPicPr>
          <p:blipFill rotWithShape="1">
            <a:blip r:embed="rId8">
              <a:alphaModFix/>
            </a:blip>
            <a:srcRect b="10228" l="63911" r="14936" t="58625"/>
            <a:stretch/>
          </p:blipFill>
          <p:spPr>
            <a:xfrm>
              <a:off x="5593525" y="3657963"/>
              <a:ext cx="1032249" cy="877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20"/>
            <p:cNvPicPr preferRelativeResize="0"/>
            <p:nvPr/>
          </p:nvPicPr>
          <p:blipFill rotWithShape="1">
            <a:blip r:embed="rId8">
              <a:alphaModFix/>
            </a:blip>
            <a:srcRect b="11024" l="9764" r="72214" t="54461"/>
            <a:stretch/>
          </p:blipFill>
          <p:spPr>
            <a:xfrm>
              <a:off x="6568525" y="3657975"/>
              <a:ext cx="793592" cy="8776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Modbus</a:t>
            </a:r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0013" y="1082150"/>
            <a:ext cx="6983982" cy="368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850" y="1044476"/>
            <a:ext cx="7995800" cy="265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1"/>
          <p:cNvSpPr txBox="1"/>
          <p:nvPr/>
        </p:nvSpPr>
        <p:spPr>
          <a:xfrm>
            <a:off x="-12" y="4674950"/>
            <a:ext cx="611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Images references: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[1] </a:t>
            </a:r>
            <a:r>
              <a:rPr lang="en" sz="700" u="sng">
                <a:solidFill>
                  <a:schemeClr val="hlink"/>
                </a:solidFill>
                <a:hlinkClick r:id="rId5"/>
              </a:rPr>
              <a:t>https://www.youtube.com/watch?v=txi2p5_OjKU</a:t>
            </a:r>
            <a:endParaRPr sz="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